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56500"/>
  <p:notesSz cx="10693400" cy="7556500"/>
  <p:embeddedFontLs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232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spc="-10" dirty="0"/>
              <a:t>SARTHE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232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spc="-10" dirty="0"/>
              <a:t>SARTHE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232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spc="-10" dirty="0"/>
              <a:t>SARTHE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232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spc="-10" dirty="0"/>
              <a:t>SARTHE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232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spc="-10" dirty="0"/>
              <a:t>SARTHE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073" y="348995"/>
            <a:ext cx="9143996" cy="142036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83673" y="6521195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79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1251" y="587502"/>
            <a:ext cx="1051560" cy="0"/>
          </a:xfrm>
          <a:custGeom>
            <a:avLst/>
            <a:gdLst/>
            <a:ahLst/>
            <a:cxnLst/>
            <a:rect l="l" t="t" r="r" b="b"/>
            <a:pathLst>
              <a:path w="1051560">
                <a:moveTo>
                  <a:pt x="0" y="0"/>
                </a:moveTo>
                <a:lnTo>
                  <a:pt x="1051560" y="0"/>
                </a:lnTo>
              </a:path>
            </a:pathLst>
          </a:custGeom>
          <a:ln w="4572">
            <a:solidFill>
              <a:srgbClr val="FB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5533" y="589788"/>
            <a:ext cx="1142996" cy="46177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71251" y="1053846"/>
            <a:ext cx="1051560" cy="0"/>
          </a:xfrm>
          <a:custGeom>
            <a:avLst/>
            <a:gdLst/>
            <a:ahLst/>
            <a:cxnLst/>
            <a:rect l="l" t="t" r="r" b="b"/>
            <a:pathLst>
              <a:path w="1051560">
                <a:moveTo>
                  <a:pt x="0" y="0"/>
                </a:moveTo>
                <a:lnTo>
                  <a:pt x="1051560" y="0"/>
                </a:lnTo>
              </a:path>
            </a:pathLst>
          </a:custGeom>
          <a:ln w="4572">
            <a:solidFill>
              <a:srgbClr val="FB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6441" y="633475"/>
            <a:ext cx="7000517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3541" y="2256027"/>
            <a:ext cx="7686317" cy="2528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84693" y="6653180"/>
            <a:ext cx="367411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232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spc="-10" dirty="0"/>
              <a:t>SARTHE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3" y="348995"/>
            <a:ext cx="9143996" cy="142036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83673" y="6521195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79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641" y="373990"/>
            <a:ext cx="9144118" cy="3069335"/>
            <a:chOff x="774073" y="348996"/>
            <a:chExt cx="9144118" cy="3069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73" y="348996"/>
              <a:ext cx="9144118" cy="30693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3215" y="165963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3175">
              <a:solidFill>
                <a:srgbClr val="1919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9294" y="329336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3175">
              <a:solidFill>
                <a:srgbClr val="AEA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77105" y="329336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3175">
              <a:solidFill>
                <a:srgbClr val="BCBC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2209" y="4887467"/>
            <a:ext cx="822960" cy="786384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533788" y="315874"/>
            <a:ext cx="5586730" cy="1210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9515" marR="5080" indent="-1187450">
              <a:lnSpc>
                <a:spcPct val="1197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COMITE</a:t>
            </a:r>
            <a:r>
              <a:rPr sz="3400" b="1" spc="-120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DE</a:t>
            </a:r>
            <a:r>
              <a:rPr sz="3400" b="1" spc="-120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BASKET</a:t>
            </a:r>
            <a:r>
              <a:rPr sz="3400" b="1" spc="-125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BALL </a:t>
            </a:r>
            <a:r>
              <a:rPr sz="3400" b="1" dirty="0">
                <a:latin typeface="Arial"/>
                <a:cs typeface="Arial"/>
              </a:rPr>
              <a:t>DE</a:t>
            </a:r>
            <a:r>
              <a:rPr sz="3400" b="1" spc="-55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LA</a:t>
            </a:r>
            <a:r>
              <a:rPr sz="3400" b="1" spc="-60" dirty="0">
                <a:latin typeface="Arial"/>
                <a:cs typeface="Arial"/>
              </a:rPr>
              <a:t> </a:t>
            </a:r>
            <a:r>
              <a:rPr lang="fr-FR" sz="3400" b="1" spc="-10" dirty="0">
                <a:latin typeface="Arial"/>
                <a:cs typeface="Arial"/>
              </a:rPr>
              <a:t>MANCHE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38844" y="3756150"/>
            <a:ext cx="71742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dirty="0">
                <a:solidFill>
                  <a:srgbClr val="323299"/>
                </a:solidFill>
                <a:latin typeface="Arial"/>
                <a:cs typeface="Arial"/>
              </a:rPr>
              <a:t>Le</a:t>
            </a:r>
            <a:r>
              <a:rPr sz="5600" spc="-4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5600" dirty="0">
                <a:solidFill>
                  <a:srgbClr val="323299"/>
                </a:solidFill>
                <a:latin typeface="Arial"/>
                <a:cs typeface="Arial"/>
              </a:rPr>
              <a:t>rôle</a:t>
            </a:r>
            <a:r>
              <a:rPr sz="5600" spc="-3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5600" dirty="0">
                <a:solidFill>
                  <a:srgbClr val="323299"/>
                </a:solidFill>
                <a:latin typeface="Arial"/>
                <a:cs typeface="Arial"/>
              </a:rPr>
              <a:t>d’un</a:t>
            </a:r>
            <a:r>
              <a:rPr sz="5600" spc="-2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5600" spc="-10" dirty="0">
                <a:solidFill>
                  <a:srgbClr val="323299"/>
                </a:solidFill>
                <a:latin typeface="Arial"/>
                <a:cs typeface="Arial"/>
              </a:rPr>
              <a:t>entraîneur</a:t>
            </a:r>
            <a:endParaRPr sz="56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xfrm>
            <a:off x="1384692" y="6653180"/>
            <a:ext cx="3885807" cy="202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lang="fr-FR" spc="-10" dirty="0"/>
              <a:t>MANCHE</a:t>
            </a:r>
            <a:endParaRPr spc="-10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963C687F-61CD-49B2-B190-08F5536E2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01" y="4706977"/>
            <a:ext cx="1095375" cy="1814215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7E839AD6-281E-4522-B0A3-6BB2DA938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908457"/>
            <a:ext cx="1548634" cy="15486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032" y="633475"/>
            <a:ext cx="59093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Le</a:t>
            </a:r>
            <a:r>
              <a:rPr spc="-75" dirty="0"/>
              <a:t> </a:t>
            </a:r>
            <a:r>
              <a:rPr dirty="0"/>
              <a:t>rôle</a:t>
            </a:r>
            <a:r>
              <a:rPr spc="-75" dirty="0"/>
              <a:t> </a:t>
            </a:r>
            <a:r>
              <a:rPr dirty="0"/>
              <a:t>d’un</a:t>
            </a:r>
            <a:r>
              <a:rPr spc="-70" dirty="0"/>
              <a:t> </a:t>
            </a:r>
            <a:r>
              <a:rPr spc="-10" dirty="0"/>
              <a:t>entraîneur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384692" y="6653180"/>
            <a:ext cx="3809607" cy="202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lang="fr-FR" spc="-10" dirty="0"/>
              <a:t>MANCHE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104261" y="2050795"/>
            <a:ext cx="8487410" cy="40678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1400" dirty="0">
                <a:latin typeface="Arial"/>
                <a:cs typeface="Arial"/>
              </a:rPr>
              <a:t>L'entraîneur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chargé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d'amener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équipe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son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meilleur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niveau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préparer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compétitions.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Il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est</a:t>
            </a:r>
            <a:r>
              <a:rPr sz="1400" b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responsable</a:t>
            </a:r>
            <a:r>
              <a:rPr sz="1400" b="1" spc="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400" b="1" spc="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leurs</a:t>
            </a:r>
            <a:r>
              <a:rPr sz="1400" b="1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échecs</a:t>
            </a:r>
            <a:r>
              <a:rPr sz="1400" b="1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comme</a:t>
            </a:r>
            <a:r>
              <a:rPr sz="1400" b="1" spc="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400" b="1" spc="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leurs</a:t>
            </a:r>
            <a:r>
              <a:rPr sz="1400" b="1" spc="1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réussites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lui-</a:t>
            </a:r>
            <a:r>
              <a:rPr sz="1400" dirty="0">
                <a:latin typeface="Arial"/>
                <a:cs typeface="Arial"/>
              </a:rPr>
              <a:t>même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sportif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pratiquant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ou </a:t>
            </a:r>
            <a:r>
              <a:rPr sz="1400" dirty="0">
                <a:latin typeface="Arial"/>
                <a:cs typeface="Arial"/>
              </a:rPr>
              <a:t>ayant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pratiqué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basket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durant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plusieurs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années.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Arial"/>
              <a:cs typeface="Arial"/>
            </a:endParaRPr>
          </a:p>
          <a:p>
            <a:pPr marL="12700" marR="6350" algn="just">
              <a:lnSpc>
                <a:spcPct val="99600"/>
              </a:lnSpc>
            </a:pPr>
            <a:r>
              <a:rPr sz="1400" dirty="0">
                <a:latin typeface="Arial"/>
                <a:cs typeface="Arial"/>
              </a:rPr>
              <a:t>C'est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enseignant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maîtrise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processus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d'apprentissage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capable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transmettre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grâce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un </a:t>
            </a:r>
            <a:r>
              <a:rPr sz="1400" dirty="0">
                <a:latin typeface="Arial"/>
                <a:cs typeface="Arial"/>
              </a:rPr>
              <a:t>programme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d'entraînement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doit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augmenter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performances.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pratique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exercices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adaptés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joueurs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selon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rythme,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progression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intensité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adaptés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chaque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équipe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qu'il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encadre.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1400"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doit</a:t>
            </a:r>
            <a:r>
              <a:rPr sz="1400" b="1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tout</a:t>
            </a:r>
            <a:r>
              <a:rPr sz="1400" b="1" spc="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surveiller</a:t>
            </a:r>
            <a:r>
              <a:rPr sz="1400" b="1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fautes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techniques,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gestes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irréfléchis,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défaillances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physiques,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fatigue </a:t>
            </a:r>
            <a:r>
              <a:rPr sz="1400" dirty="0">
                <a:latin typeface="Arial"/>
                <a:cs typeface="Arial"/>
              </a:rPr>
              <a:t>mentale...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doit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savoir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motiver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troupes,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encourager.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doit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être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accompagné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soutenu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référent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technique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club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progresser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lui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aussi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080" algn="just">
              <a:lnSpc>
                <a:spcPct val="99600"/>
              </a:lnSpc>
            </a:pPr>
            <a:r>
              <a:rPr sz="1400" dirty="0">
                <a:latin typeface="Arial"/>
                <a:cs typeface="Arial"/>
              </a:rPr>
              <a:t>L'entraîneur,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soit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niveau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l'équipe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qu'il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entraîne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n'a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rôle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facile.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responsable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résultats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sportifs,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porté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pinacle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victoire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mais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plus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souvent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discrédité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en </a:t>
            </a:r>
            <a:r>
              <a:rPr sz="1400" dirty="0">
                <a:latin typeface="Arial"/>
                <a:cs typeface="Arial"/>
              </a:rPr>
              <a:t>cas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défaite.</a:t>
            </a:r>
            <a:endParaRPr sz="1400">
              <a:latin typeface="Arial"/>
              <a:cs typeface="Arial"/>
            </a:endParaRPr>
          </a:p>
          <a:p>
            <a:pPr marL="12700" marR="8890" indent="-635" algn="just">
              <a:lnSpc>
                <a:spcPts val="1670"/>
              </a:lnSpc>
              <a:spcBef>
                <a:spcPts val="65"/>
              </a:spcBef>
            </a:pPr>
            <a:r>
              <a:rPr sz="1400" dirty="0">
                <a:latin typeface="Arial"/>
                <a:cs typeface="Arial"/>
              </a:rPr>
              <a:t>Il</a:t>
            </a:r>
            <a:r>
              <a:rPr sz="1400" spc="229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doit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faire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preuve</a:t>
            </a:r>
            <a:r>
              <a:rPr sz="1400" spc="22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force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caractère</a:t>
            </a:r>
            <a:r>
              <a:rPr sz="1400" spc="22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d'un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solide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sens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psychologique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afin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gérer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conflits, </a:t>
            </a:r>
            <a:r>
              <a:rPr sz="1400" dirty="0">
                <a:latin typeface="Arial"/>
                <a:cs typeface="Arial"/>
              </a:rPr>
              <a:t>ménager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susceptibilités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lors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entraînements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matchs.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Bref,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l’entraîneur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rôle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d'animation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doublé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d’un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développé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pédagogie.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F707FF-9F0D-4AEF-A0B5-4574DC47B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49251"/>
            <a:ext cx="1219199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3630">
              <a:lnSpc>
                <a:spcPct val="100000"/>
              </a:lnSpc>
              <a:spcBef>
                <a:spcPts val="95"/>
              </a:spcBef>
            </a:pPr>
            <a:r>
              <a:rPr dirty="0"/>
              <a:t>Le</a:t>
            </a:r>
            <a:r>
              <a:rPr spc="-75" dirty="0"/>
              <a:t> </a:t>
            </a:r>
            <a:r>
              <a:rPr dirty="0"/>
              <a:t>rôle</a:t>
            </a:r>
            <a:r>
              <a:rPr spc="-75" dirty="0"/>
              <a:t> </a:t>
            </a:r>
            <a:r>
              <a:rPr dirty="0"/>
              <a:t>d’un</a:t>
            </a:r>
            <a:r>
              <a:rPr spc="-70" dirty="0"/>
              <a:t> </a:t>
            </a:r>
            <a:r>
              <a:rPr spc="-10" dirty="0"/>
              <a:t>entraîneur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966" y="2891027"/>
            <a:ext cx="155447" cy="1569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6966" y="3243072"/>
            <a:ext cx="155447" cy="1554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6966" y="3595115"/>
            <a:ext cx="155447" cy="1554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6966" y="3936491"/>
            <a:ext cx="155447" cy="160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6966" y="4288535"/>
            <a:ext cx="155447" cy="1600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6966" y="4640579"/>
            <a:ext cx="155447" cy="1600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63708" y="2256027"/>
            <a:ext cx="8318500" cy="40157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93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Encadrer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une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équipe,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c’est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inculquer</a:t>
            </a:r>
            <a:endParaRPr sz="2400">
              <a:latin typeface="Arial"/>
              <a:cs typeface="Arial"/>
            </a:endParaRPr>
          </a:p>
          <a:p>
            <a:pPr marL="902335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ponctualité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aux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entraînements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aux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matchs,</a:t>
            </a:r>
            <a:endParaRPr sz="1800">
              <a:latin typeface="Arial"/>
              <a:cs typeface="Arial"/>
            </a:endParaRPr>
          </a:p>
          <a:p>
            <a:pPr marL="902335" marR="1235710">
              <a:lnSpc>
                <a:spcPts val="2770"/>
              </a:lnSpc>
              <a:spcBef>
                <a:spcPts val="185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respect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joueurs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son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équipe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l’équipe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adverse,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respect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envers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arbitres,</a:t>
            </a:r>
            <a:endParaRPr sz="1800">
              <a:latin typeface="Arial"/>
              <a:cs typeface="Arial"/>
            </a:endParaRPr>
          </a:p>
          <a:p>
            <a:pPr marL="902335" marR="2215515">
              <a:lnSpc>
                <a:spcPts val="276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respect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envers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matériel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mis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leur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disposition,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respect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envers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dirigeants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club,</a:t>
            </a:r>
            <a:endParaRPr sz="1800">
              <a:latin typeface="Arial"/>
              <a:cs typeface="Arial"/>
            </a:endParaRPr>
          </a:p>
          <a:p>
            <a:pPr marL="902335">
              <a:lnSpc>
                <a:spcPct val="100000"/>
              </a:lnSpc>
              <a:spcBef>
                <a:spcPts val="405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politesse.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L’entraîneur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rôle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pédagogique,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car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vie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associative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«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c’est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l’école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2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vie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4EE54A-DF48-471D-8E3E-FFB1331413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49251"/>
            <a:ext cx="1219199" cy="1219200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12DABA6A-97DA-4725-9B64-3474E6A5C65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384692" y="6653180"/>
            <a:ext cx="3809607" cy="202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lang="fr-FR" spc="-10" dirty="0"/>
              <a:t>MANCHE</a:t>
            </a:r>
            <a:endParaRPr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3630">
              <a:lnSpc>
                <a:spcPct val="100000"/>
              </a:lnSpc>
              <a:spcBef>
                <a:spcPts val="95"/>
              </a:spcBef>
            </a:pPr>
            <a:r>
              <a:rPr dirty="0"/>
              <a:t>Le</a:t>
            </a:r>
            <a:r>
              <a:rPr spc="-75" dirty="0"/>
              <a:t> </a:t>
            </a:r>
            <a:r>
              <a:rPr dirty="0"/>
              <a:t>rôle</a:t>
            </a:r>
            <a:r>
              <a:rPr spc="-75" dirty="0"/>
              <a:t> </a:t>
            </a:r>
            <a:r>
              <a:rPr dirty="0"/>
              <a:t>d’un</a:t>
            </a:r>
            <a:r>
              <a:rPr spc="-70" dirty="0"/>
              <a:t> </a:t>
            </a:r>
            <a:r>
              <a:rPr spc="-10" dirty="0"/>
              <a:t>entraîneur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262" y="2528316"/>
            <a:ext cx="155447" cy="1600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8262" y="3157727"/>
            <a:ext cx="155447" cy="1554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8262" y="3499103"/>
            <a:ext cx="155447" cy="1600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8262" y="3851147"/>
            <a:ext cx="155447" cy="160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262" y="4480559"/>
            <a:ext cx="155447" cy="1600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8262" y="4832603"/>
            <a:ext cx="155447" cy="1584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8262" y="5184647"/>
            <a:ext cx="155447" cy="1569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8262" y="5536691"/>
            <a:ext cx="155447" cy="1569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8262" y="5888735"/>
            <a:ext cx="155447" cy="15544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26407" y="1896363"/>
            <a:ext cx="8013700" cy="42062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Ses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obligations</a:t>
            </a:r>
            <a:endParaRPr sz="2400" dirty="0">
              <a:latin typeface="Arial"/>
              <a:cs typeface="Arial"/>
            </a:endParaRPr>
          </a:p>
          <a:p>
            <a:pPr marL="12700" marR="5080" indent="228600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Etre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présent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avant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l’heure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au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gymnase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tenue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sport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préparer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logistique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inhérente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l’entraînement,</a:t>
            </a:r>
            <a:endParaRPr sz="1800" dirty="0">
              <a:latin typeface="Arial"/>
              <a:cs typeface="Arial"/>
            </a:endParaRPr>
          </a:p>
          <a:p>
            <a:pPr marL="241300" marR="182880">
              <a:lnSpc>
                <a:spcPct val="12780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Etre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garant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matériel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mis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sa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disposition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(ballons,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plots,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jeu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maillots),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Informer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joueurs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horaires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matchs,</a:t>
            </a:r>
            <a:endParaRPr sz="1800" dirty="0">
              <a:latin typeface="Arial"/>
              <a:cs typeface="Arial"/>
            </a:endParaRPr>
          </a:p>
          <a:p>
            <a:pPr marL="12700" marR="676910" indent="228600">
              <a:lnSpc>
                <a:spcPct val="100000"/>
              </a:lnSpc>
              <a:spcBef>
                <a:spcPts val="61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Informer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joueurs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parents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leur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devoir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envers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club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(OTM, arbitrage)</a:t>
            </a:r>
            <a:endParaRPr sz="18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Organiser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déplacements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avec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parents,</a:t>
            </a:r>
            <a:endParaRPr sz="1800" dirty="0">
              <a:latin typeface="Arial"/>
              <a:cs typeface="Arial"/>
            </a:endParaRPr>
          </a:p>
          <a:p>
            <a:pPr marL="241300" marR="1834514">
              <a:lnSpc>
                <a:spcPct val="12780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Veillez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enfants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soient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qualifiés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avant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jouer,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S’assurer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posséder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licences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son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équipe,</a:t>
            </a:r>
            <a:endParaRPr sz="1800" dirty="0">
              <a:latin typeface="Arial"/>
              <a:cs typeface="Arial"/>
            </a:endParaRPr>
          </a:p>
          <a:p>
            <a:pPr marL="241300" marR="1871980">
              <a:lnSpc>
                <a:spcPct val="127800"/>
              </a:lnSpc>
              <a:spcBef>
                <a:spcPts val="1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Inviter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parents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enfants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venir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soirée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club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Remonter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aux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dirigeants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problèmes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rencontrés.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51D82D4-976B-4B0A-A58B-D0DD46DBC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49251"/>
            <a:ext cx="1219199" cy="1219200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26F79BEF-6D0E-4E64-8704-EF706E09E7C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384692" y="6653180"/>
            <a:ext cx="3809607" cy="202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lang="fr-FR" spc="-10" dirty="0"/>
              <a:t>MANCHE</a:t>
            </a:r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3630">
              <a:lnSpc>
                <a:spcPct val="100000"/>
              </a:lnSpc>
              <a:spcBef>
                <a:spcPts val="95"/>
              </a:spcBef>
            </a:pPr>
            <a:r>
              <a:rPr dirty="0"/>
              <a:t>Le</a:t>
            </a:r>
            <a:r>
              <a:rPr spc="-75" dirty="0"/>
              <a:t> </a:t>
            </a:r>
            <a:r>
              <a:rPr dirty="0"/>
              <a:t>rôle</a:t>
            </a:r>
            <a:r>
              <a:rPr spc="-75" dirty="0"/>
              <a:t> </a:t>
            </a:r>
            <a:r>
              <a:rPr dirty="0"/>
              <a:t>d’un</a:t>
            </a:r>
            <a:r>
              <a:rPr spc="-70" dirty="0"/>
              <a:t> </a:t>
            </a:r>
            <a:r>
              <a:rPr spc="-10" dirty="0"/>
              <a:t>entraîneur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211" y="2891027"/>
            <a:ext cx="156973" cy="1569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211" y="3243072"/>
            <a:ext cx="156973" cy="1554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211" y="3595115"/>
            <a:ext cx="156973" cy="1554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211" y="3936491"/>
            <a:ext cx="156973" cy="160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211" y="4288535"/>
            <a:ext cx="156973" cy="1600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1892" y="2256027"/>
            <a:ext cx="8401050" cy="37998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relations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avec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parents</a:t>
            </a:r>
            <a:endParaRPr sz="2400">
              <a:latin typeface="Arial"/>
              <a:cs typeface="Arial"/>
            </a:endParaRPr>
          </a:p>
          <a:p>
            <a:pPr marL="241300" marR="1127760">
              <a:lnSpc>
                <a:spcPct val="128099"/>
              </a:lnSpc>
              <a:spcBef>
                <a:spcPts val="2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sensibiliser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au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respect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heures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d’entraînement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matchs,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accueillir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lorsqu’ils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arrivent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dans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gymnase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avec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leurs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enfants,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Leur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parler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progrès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enfants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problèmes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rencontrés,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canaliser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dans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leur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analyse,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car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technicien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c’est vous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et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pas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eux</a:t>
            </a:r>
            <a:endParaRPr sz="1800">
              <a:latin typeface="Arial"/>
              <a:cs typeface="Arial"/>
            </a:endParaRPr>
          </a:p>
          <a:p>
            <a:pPr marL="12700" marR="113030" indent="228600">
              <a:lnSpc>
                <a:spcPct val="100000"/>
              </a:lnSpc>
              <a:spcBef>
                <a:spcPts val="600"/>
              </a:spcBef>
              <a:tabLst>
                <a:tab pos="56127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Discuter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avec eux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fin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match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leur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expliquer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	«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qui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été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qui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n’a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pas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été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».</a:t>
            </a:r>
            <a:endParaRPr sz="1800">
              <a:latin typeface="Arial"/>
              <a:cs typeface="Arial"/>
            </a:endParaRPr>
          </a:p>
          <a:p>
            <a:pPr marL="2062480" marR="5080" indent="-1969135">
              <a:lnSpc>
                <a:spcPct val="200000"/>
              </a:lnSpc>
              <a:spcBef>
                <a:spcPts val="1365"/>
              </a:spcBef>
              <a:tabLst>
                <a:tab pos="4474845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communication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avec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les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parents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est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	un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vecteur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essentiel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à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fidélisation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des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enfants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et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des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parents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dans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club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B046E0-EBF0-4B2C-AA63-E1A0ADA5C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49251"/>
            <a:ext cx="1219199" cy="121920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7438CAD9-0CBA-415A-9CE0-F1E1CBCBA66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384692" y="6653180"/>
            <a:ext cx="3809607" cy="202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lang="fr-FR" spc="-10" dirty="0"/>
              <a:t>MANCHE</a:t>
            </a:r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3630">
              <a:lnSpc>
                <a:spcPct val="100000"/>
              </a:lnSpc>
              <a:spcBef>
                <a:spcPts val="95"/>
              </a:spcBef>
            </a:pPr>
            <a:r>
              <a:rPr dirty="0"/>
              <a:t>Le</a:t>
            </a:r>
            <a:r>
              <a:rPr spc="-75" dirty="0"/>
              <a:t> </a:t>
            </a:r>
            <a:r>
              <a:rPr dirty="0"/>
              <a:t>rôle</a:t>
            </a:r>
            <a:r>
              <a:rPr spc="-75" dirty="0"/>
              <a:t> </a:t>
            </a:r>
            <a:r>
              <a:rPr dirty="0"/>
              <a:t>d’un</a:t>
            </a:r>
            <a:r>
              <a:rPr spc="-70" dirty="0"/>
              <a:t> </a:t>
            </a:r>
            <a:r>
              <a:rPr spc="-10" dirty="0"/>
              <a:t>entraîneur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966" y="2891027"/>
            <a:ext cx="155447" cy="1569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6966" y="3509771"/>
            <a:ext cx="155447" cy="1600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6966" y="3861815"/>
            <a:ext cx="155447" cy="1600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6966" y="4213859"/>
            <a:ext cx="155447" cy="160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6966" y="4565903"/>
            <a:ext cx="155447" cy="1600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930"/>
              </a:spcBef>
            </a:pPr>
            <a:r>
              <a:rPr dirty="0"/>
              <a:t>Les</a:t>
            </a:r>
            <a:r>
              <a:rPr spc="-30" dirty="0"/>
              <a:t> </a:t>
            </a:r>
            <a:r>
              <a:rPr dirty="0"/>
              <a:t>relations</a:t>
            </a:r>
            <a:r>
              <a:rPr spc="-15" dirty="0"/>
              <a:t> </a:t>
            </a:r>
            <a:r>
              <a:rPr dirty="0"/>
              <a:t>avec</a:t>
            </a:r>
            <a:r>
              <a:rPr spc="-1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spc="-10" dirty="0"/>
              <a:t>dirigeants</a:t>
            </a:r>
          </a:p>
          <a:p>
            <a:pPr marL="334010" marR="344170" indent="228600">
              <a:lnSpc>
                <a:spcPct val="100000"/>
              </a:lnSpc>
              <a:spcBef>
                <a:spcPts val="625"/>
              </a:spcBef>
              <a:tabLst>
                <a:tab pos="2962910" algn="l"/>
              </a:tabLst>
            </a:pPr>
            <a:r>
              <a:rPr sz="1800" b="0" dirty="0">
                <a:latin typeface="Arial"/>
                <a:cs typeface="Arial"/>
              </a:rPr>
              <a:t>Prendre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connaissance</a:t>
            </a:r>
            <a:r>
              <a:rPr sz="1800" b="0" dirty="0">
                <a:latin typeface="Arial"/>
                <a:cs typeface="Arial"/>
              </a:rPr>
              <a:t>	des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infos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(sportives,</a:t>
            </a:r>
            <a:r>
              <a:rPr sz="1800" b="0" spc="-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animations,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….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)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et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spc="-25" dirty="0">
                <a:latin typeface="Arial"/>
                <a:cs typeface="Arial"/>
              </a:rPr>
              <a:t>les </a:t>
            </a:r>
            <a:r>
              <a:rPr sz="1800" b="0" dirty="0">
                <a:latin typeface="Arial"/>
                <a:cs typeface="Arial"/>
              </a:rPr>
              <a:t>répercuter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à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son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équipe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et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aux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parents,</a:t>
            </a:r>
            <a:endParaRPr sz="1800">
              <a:latin typeface="Arial"/>
              <a:cs typeface="Arial"/>
            </a:endParaRPr>
          </a:p>
          <a:p>
            <a:pPr marL="561975" marR="5080">
              <a:lnSpc>
                <a:spcPct val="127800"/>
              </a:lnSpc>
              <a:spcBef>
                <a:spcPts val="10"/>
              </a:spcBef>
            </a:pPr>
            <a:r>
              <a:rPr sz="1800" b="0" dirty="0">
                <a:latin typeface="Arial"/>
                <a:cs typeface="Arial"/>
              </a:rPr>
              <a:t>Assister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aux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réunions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d’entraîneur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organisées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par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le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club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et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le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Comité, </a:t>
            </a:r>
            <a:r>
              <a:rPr sz="1800" b="0" dirty="0">
                <a:latin typeface="Arial"/>
                <a:cs typeface="Arial"/>
              </a:rPr>
              <a:t>Demander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à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être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inscrit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aux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formations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encadrées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par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le</a:t>
            </a:r>
            <a:r>
              <a:rPr sz="1800" b="0" spc="-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Comité,</a:t>
            </a:r>
            <a:endParaRPr sz="1800">
              <a:latin typeface="Arial"/>
              <a:cs typeface="Arial"/>
            </a:endParaRPr>
          </a:p>
          <a:p>
            <a:pPr marL="561975" marR="1005840">
              <a:lnSpc>
                <a:spcPct val="127800"/>
              </a:lnSpc>
            </a:pPr>
            <a:r>
              <a:rPr sz="1800" b="0" dirty="0">
                <a:latin typeface="Arial"/>
                <a:cs typeface="Arial"/>
              </a:rPr>
              <a:t>En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début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saison,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suivre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l’état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d’avancement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des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licences, </a:t>
            </a:r>
            <a:r>
              <a:rPr sz="1800" b="0" dirty="0">
                <a:latin typeface="Arial"/>
                <a:cs typeface="Arial"/>
              </a:rPr>
              <a:t>Etre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à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l’écoute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des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conseils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d’organisation.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4708" y="5624573"/>
            <a:ext cx="6249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2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faut</a:t>
            </a:r>
            <a:r>
              <a:rPr sz="2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s’impliquer</a:t>
            </a:r>
            <a:r>
              <a:rPr sz="2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dans</a:t>
            </a:r>
            <a:r>
              <a:rPr sz="2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2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vie</a:t>
            </a:r>
            <a:r>
              <a:rPr sz="2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du</a:t>
            </a:r>
            <a:r>
              <a:rPr sz="2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club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374F37-2469-4554-8DC2-693742C6B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49251"/>
            <a:ext cx="1219199" cy="1219200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E244DC80-386D-4DCA-9701-15F221766D9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384692" y="6653180"/>
            <a:ext cx="3809607" cy="202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lang="fr-FR" spc="-10" dirty="0"/>
              <a:t>MANCHE</a:t>
            </a:r>
            <a:endParaRPr spc="-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9676" y="2654299"/>
            <a:ext cx="5843905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Etre</a:t>
            </a:r>
            <a:r>
              <a:rPr sz="3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lien</a:t>
            </a:r>
            <a:r>
              <a:rPr sz="3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privilégié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3911600" algn="l"/>
              </a:tabLst>
            </a:pP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entre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les</a:t>
            </a: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 joueurs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	/</a:t>
            </a: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 parents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3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. .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36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Arial"/>
                <a:cs typeface="Arial"/>
              </a:rPr>
              <a:t>club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4976" y="604519"/>
            <a:ext cx="59093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Le</a:t>
            </a:r>
            <a:r>
              <a:rPr spc="-75" dirty="0"/>
              <a:t> </a:t>
            </a:r>
            <a:r>
              <a:rPr dirty="0"/>
              <a:t>rôle</a:t>
            </a:r>
            <a:r>
              <a:rPr spc="-75" dirty="0"/>
              <a:t> </a:t>
            </a:r>
            <a:r>
              <a:rPr dirty="0"/>
              <a:t>d’un</a:t>
            </a:r>
            <a:r>
              <a:rPr spc="-70" dirty="0"/>
              <a:t> </a:t>
            </a:r>
            <a:r>
              <a:rPr spc="-10" dirty="0"/>
              <a:t>entraîneur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656C23-7533-475A-B51F-03FF79CB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49251"/>
            <a:ext cx="1219199" cy="12192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EBF97CE2-EEFF-459D-9198-085E1A8EAC7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384692" y="6653180"/>
            <a:ext cx="3809607" cy="202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lang="fr-FR" spc="-10" dirty="0"/>
              <a:t>MANCHE</a:t>
            </a:r>
            <a:endParaRPr spc="-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0864" y="633475"/>
            <a:ext cx="62655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Le</a:t>
            </a:r>
            <a:r>
              <a:rPr spc="-95" dirty="0"/>
              <a:t> </a:t>
            </a:r>
            <a:r>
              <a:rPr dirty="0"/>
              <a:t>meilleur</a:t>
            </a:r>
            <a:r>
              <a:rPr spc="-100" dirty="0"/>
              <a:t> </a:t>
            </a:r>
            <a:r>
              <a:rPr dirty="0"/>
              <a:t>des</a:t>
            </a:r>
            <a:r>
              <a:rPr spc="-90" dirty="0"/>
              <a:t> </a:t>
            </a:r>
            <a:r>
              <a:rPr spc="-10" dirty="0"/>
              <a:t>conseils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384692" y="6653180"/>
            <a:ext cx="3733407" cy="202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80"/>
              </a:spcBef>
            </a:pPr>
            <a:r>
              <a:rPr dirty="0"/>
              <a:t>COMITE DE BASKETBALL DE</a:t>
            </a:r>
            <a:r>
              <a:rPr spc="5" dirty="0"/>
              <a:t> </a:t>
            </a:r>
            <a:r>
              <a:rPr dirty="0"/>
              <a:t>LA</a:t>
            </a:r>
            <a:r>
              <a:rPr spc="20" dirty="0"/>
              <a:t> </a:t>
            </a:r>
            <a:r>
              <a:rPr lang="fr-FR" spc="-10" dirty="0"/>
              <a:t>MANCHE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50932" y="2818890"/>
            <a:ext cx="85210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2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meilleure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façon</a:t>
            </a:r>
            <a:r>
              <a:rPr sz="2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former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2854325">
              <a:lnSpc>
                <a:spcPct val="100000"/>
              </a:lnSpc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c’est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continuer</a:t>
            </a:r>
            <a:r>
              <a:rPr sz="2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2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2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former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34E8CC-D9D5-4F40-933A-030AEB78E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49251"/>
            <a:ext cx="1219199" cy="121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711</Words>
  <Application>Microsoft Office PowerPoint</Application>
  <PresentationFormat>Personnalisé</PresentationFormat>
  <Paragraphs>63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Verdana</vt:lpstr>
      <vt:lpstr>Office Theme</vt:lpstr>
      <vt:lpstr>COMITE DE BASKET BALL DE LA MANCHE</vt:lpstr>
      <vt:lpstr>Le rôle d’un entraîneur</vt:lpstr>
      <vt:lpstr>Le rôle d’un entraîneur</vt:lpstr>
      <vt:lpstr>Le rôle d’un entraîneur</vt:lpstr>
      <vt:lpstr>Le rôle d’un entraîneur</vt:lpstr>
      <vt:lpstr>Le rôle d’un entraîneur</vt:lpstr>
      <vt:lpstr>Le rôle d’un entraîneur</vt:lpstr>
      <vt:lpstr>Le meilleur des conseils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rôle de l'entraineur 2012</dc:title>
  <dc:creator>gilles.dumont</dc:creator>
  <cp:keywords>()</cp:keywords>
  <cp:lastModifiedBy>Rahma, BEN AMEUR</cp:lastModifiedBy>
  <cp:revision>1</cp:revision>
  <dcterms:created xsi:type="dcterms:W3CDTF">2022-05-08T06:05:43Z</dcterms:created>
  <dcterms:modified xsi:type="dcterms:W3CDTF">2022-06-27T08:37:31Z</dcterms:modified>
</cp:coreProperties>
</file>